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uni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regular.fntdata"/><Relationship Id="rId14" Type="http://schemas.openxmlformats.org/officeDocument/2006/relationships/slide" Target="slides/slide9.xml"/><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c6f80d1f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6f80d1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c6f80d1f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f80d1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 and Matt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c6f80d1f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f80d1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Edgar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7205104a2_0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7205104a2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7205104a2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7205104a2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7205104a2_0_9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7205104a2_0_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7205104a2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7205104a2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7205104a2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7205104a2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Edgar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c6f80d1ff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6f80d1f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Team Chester </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Matthew Garza, Austin Herrmann, Edgar Ramos Jr.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Goals				  Bible Verses</a:t>
            </a:r>
            <a:endParaRPr/>
          </a:p>
        </p:txBody>
      </p:sp>
      <p:sp>
        <p:nvSpPr>
          <p:cNvPr id="135" name="Google Shape;135;p14"/>
          <p:cNvSpPr txBox="1"/>
          <p:nvPr>
            <p:ph idx="1" type="body"/>
          </p:nvPr>
        </p:nvSpPr>
        <p:spPr>
          <a:xfrm>
            <a:off x="819150" y="1721325"/>
            <a:ext cx="36861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To be cooperative and accommodating with each other’s schedules</a:t>
            </a:r>
            <a:endParaRPr/>
          </a:p>
          <a:p>
            <a:pPr indent="-311150" lvl="0" marL="457200" rtl="0" algn="l">
              <a:spcBef>
                <a:spcPts val="0"/>
              </a:spcBef>
              <a:spcAft>
                <a:spcPts val="0"/>
              </a:spcAft>
              <a:buSzPts val="1300"/>
              <a:buChar char="●"/>
            </a:pPr>
            <a:r>
              <a:rPr lang="en"/>
              <a:t>Create and maintain a solid foundation and build from that</a:t>
            </a:r>
            <a:endParaRPr/>
          </a:p>
          <a:p>
            <a:pPr indent="-311150" lvl="0" marL="457200" rtl="0" algn="l">
              <a:spcBef>
                <a:spcPts val="0"/>
              </a:spcBef>
              <a:spcAft>
                <a:spcPts val="0"/>
              </a:spcAft>
              <a:buSzPts val="1300"/>
              <a:buChar char="●"/>
            </a:pPr>
            <a:r>
              <a:rPr lang="en"/>
              <a:t>Identify things that the company needed to work on in order to improve every round</a:t>
            </a:r>
            <a:endParaRPr/>
          </a:p>
        </p:txBody>
      </p:sp>
      <p:sp>
        <p:nvSpPr>
          <p:cNvPr id="136" name="Google Shape;136;p14"/>
          <p:cNvSpPr txBox="1"/>
          <p:nvPr>
            <p:ph idx="2" type="body"/>
          </p:nvPr>
        </p:nvSpPr>
        <p:spPr>
          <a:xfrm>
            <a:off x="4638750" y="1721325"/>
            <a:ext cx="36861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Ecclesiastes 4:9-10</a:t>
            </a:r>
            <a:endParaRPr/>
          </a:p>
          <a:p>
            <a:pPr indent="-298450" lvl="1" marL="914400" rtl="0" algn="l">
              <a:spcBef>
                <a:spcPts val="0"/>
              </a:spcBef>
              <a:spcAft>
                <a:spcPts val="0"/>
              </a:spcAft>
              <a:buSzPts val="1100"/>
              <a:buChar char="○"/>
            </a:pPr>
            <a:r>
              <a:rPr lang="en"/>
              <a:t>“Two are better than one, because they have a good reward for their toil. For if they fall, one will lift up his fellow.”</a:t>
            </a:r>
            <a:endParaRPr/>
          </a:p>
          <a:p>
            <a:pPr indent="-311150" lvl="0" marL="457200" rtl="0" algn="l">
              <a:spcBef>
                <a:spcPts val="0"/>
              </a:spcBef>
              <a:spcAft>
                <a:spcPts val="0"/>
              </a:spcAft>
              <a:buSzPts val="1300"/>
              <a:buChar char="●"/>
            </a:pPr>
            <a:r>
              <a:rPr lang="en"/>
              <a:t>Psalms 37:23-24</a:t>
            </a:r>
            <a:endParaRPr/>
          </a:p>
          <a:p>
            <a:pPr indent="-298450" lvl="1" marL="914400" rtl="0" algn="l">
              <a:spcBef>
                <a:spcPts val="0"/>
              </a:spcBef>
              <a:spcAft>
                <a:spcPts val="0"/>
              </a:spcAft>
              <a:buSzPts val="1100"/>
              <a:buChar char="○"/>
            </a:pPr>
            <a:r>
              <a:rPr lang="en"/>
              <a:t>“The steps of a man are established by the Lord, when he delights in his way; though he fall, he shall not be cast headlong, for the Lord upholds his hand.”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598700" y="845600"/>
            <a:ext cx="3709200" cy="13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Capsim Strategy</a:t>
            </a:r>
            <a:endParaRPr/>
          </a:p>
        </p:txBody>
      </p:sp>
      <p:sp>
        <p:nvSpPr>
          <p:cNvPr id="142" name="Google Shape;142;p15"/>
          <p:cNvSpPr txBox="1"/>
          <p:nvPr>
            <p:ph idx="1" type="body"/>
          </p:nvPr>
        </p:nvSpPr>
        <p:spPr>
          <a:xfrm>
            <a:off x="311700" y="1559525"/>
            <a:ext cx="2808000" cy="3291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Specializing: Low &amp; High Market Product</a:t>
            </a:r>
            <a:endParaRPr/>
          </a:p>
          <a:p>
            <a:pPr indent="-311150" lvl="0" marL="457200" rtl="0" algn="l">
              <a:spcBef>
                <a:spcPts val="0"/>
              </a:spcBef>
              <a:spcAft>
                <a:spcPts val="0"/>
              </a:spcAft>
              <a:buSzPts val="1300"/>
              <a:buChar char="●"/>
            </a:pPr>
            <a:r>
              <a:rPr lang="en"/>
              <a:t>Low Market: Low Price w/ reliability &amp; High Market: High price &amp; bugs to fix.</a:t>
            </a:r>
            <a:endParaRPr/>
          </a:p>
          <a:p>
            <a:pPr indent="-311150" lvl="0" marL="457200" rtl="0" algn="l">
              <a:spcBef>
                <a:spcPts val="0"/>
              </a:spcBef>
              <a:spcAft>
                <a:spcPts val="0"/>
              </a:spcAft>
              <a:buSzPts val="1300"/>
              <a:buChar char="●"/>
            </a:pPr>
            <a:r>
              <a:rPr lang="en"/>
              <a:t>Investing in TQM &amp; HR helped </a:t>
            </a:r>
            <a:r>
              <a:rPr lang="en"/>
              <a:t>release</a:t>
            </a:r>
            <a:r>
              <a:rPr lang="en"/>
              <a:t> more cash we can invest into other areas</a:t>
            </a:r>
            <a:endParaRPr/>
          </a:p>
          <a:p>
            <a:pPr indent="-311150" lvl="0" marL="457200" rtl="0" algn="l">
              <a:spcBef>
                <a:spcPts val="0"/>
              </a:spcBef>
              <a:spcAft>
                <a:spcPts val="0"/>
              </a:spcAft>
              <a:buSzPts val="1300"/>
              <a:buChar char="●"/>
            </a:pPr>
            <a:r>
              <a:rPr lang="en"/>
              <a:t>Divided</a:t>
            </a:r>
            <a:r>
              <a:rPr lang="en"/>
              <a:t> up the two lower and higher ends of the market &amp; ended with four </a:t>
            </a:r>
            <a:r>
              <a:rPr lang="en"/>
              <a:t>products</a:t>
            </a:r>
            <a:r>
              <a:rPr lang="en"/>
              <a:t> to cover more.</a:t>
            </a:r>
            <a:endParaRPr/>
          </a:p>
        </p:txBody>
      </p:sp>
      <p:pic>
        <p:nvPicPr>
          <p:cNvPr descr="Open Chromebook laptop computer" id="143" name="Google Shape;143;p15"/>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id="144" name="Google Shape;144;p15"/>
          <p:cNvPicPr preferRelativeResize="0"/>
          <p:nvPr/>
        </p:nvPicPr>
        <p:blipFill rotWithShape="1">
          <a:blip r:embed="rId4">
            <a:alphaModFix/>
          </a:blip>
          <a:srcRect b="690" l="0" r="0" t="700"/>
          <a:stretch/>
        </p:blipFill>
        <p:spPr>
          <a:xfrm>
            <a:off x="4131700" y="978250"/>
            <a:ext cx="4142048" cy="2335950"/>
          </a:xfrm>
          <a:prstGeom prst="rect">
            <a:avLst/>
          </a:prstGeom>
          <a:noFill/>
          <a:ln>
            <a:noFill/>
          </a:ln>
        </p:spPr>
      </p:pic>
      <p:pic>
        <p:nvPicPr>
          <p:cNvPr descr="Portrait-oriented black smaptphone" id="145" name="Google Shape;145;p15"/>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46" name="Google Shape;146;p15"/>
          <p:cNvPicPr preferRelativeResize="0"/>
          <p:nvPr/>
        </p:nvPicPr>
        <p:blipFill>
          <a:blip r:embed="rId6">
            <a:alphaModFix/>
          </a:blip>
          <a:stretch>
            <a:fillRect/>
          </a:stretch>
        </p:blipFill>
        <p:spPr>
          <a:xfrm>
            <a:off x="7275975" y="1844950"/>
            <a:ext cx="1509426" cy="27634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Google Shape;151;p16"/>
          <p:cNvPicPr preferRelativeResize="0"/>
          <p:nvPr/>
        </p:nvPicPr>
        <p:blipFill>
          <a:blip r:embed="rId3">
            <a:alphaModFix/>
          </a:blip>
          <a:stretch>
            <a:fillRect/>
          </a:stretch>
        </p:blipFill>
        <p:spPr>
          <a:xfrm>
            <a:off x="76200" y="1547825"/>
            <a:ext cx="8991599" cy="20478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17"/>
          <p:cNvPicPr preferRelativeResize="0"/>
          <p:nvPr/>
        </p:nvPicPr>
        <p:blipFill>
          <a:blip r:embed="rId3">
            <a:alphaModFix/>
          </a:blip>
          <a:stretch>
            <a:fillRect/>
          </a:stretch>
        </p:blipFill>
        <p:spPr>
          <a:xfrm>
            <a:off x="123038" y="259900"/>
            <a:ext cx="8897925" cy="462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Learned</a:t>
            </a:r>
            <a:endParaRPr/>
          </a:p>
        </p:txBody>
      </p:sp>
      <p:sp>
        <p:nvSpPr>
          <p:cNvPr id="162" name="Google Shape;162;p18"/>
          <p:cNvSpPr txBox="1"/>
          <p:nvPr>
            <p:ph idx="1" type="body"/>
          </p:nvPr>
        </p:nvSpPr>
        <p:spPr>
          <a:xfrm>
            <a:off x="819150" y="1608775"/>
            <a:ext cx="3709200" cy="2119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How the multiple facets of a business are more intertwined than we realized</a:t>
            </a:r>
            <a:endParaRPr/>
          </a:p>
          <a:p>
            <a:pPr indent="-311150" lvl="0" marL="457200" rtl="0" algn="l">
              <a:spcBef>
                <a:spcPts val="0"/>
              </a:spcBef>
              <a:spcAft>
                <a:spcPts val="0"/>
              </a:spcAft>
              <a:buSzPts val="1300"/>
              <a:buChar char="●"/>
            </a:pPr>
            <a:r>
              <a:rPr lang="en"/>
              <a:t>That we needed to adjust to the fluctuations of the company</a:t>
            </a:r>
            <a:endParaRPr/>
          </a:p>
          <a:p>
            <a:pPr indent="-298450" lvl="1" marL="914400" rtl="0" algn="l">
              <a:spcBef>
                <a:spcPts val="0"/>
              </a:spcBef>
              <a:spcAft>
                <a:spcPts val="0"/>
              </a:spcAft>
              <a:buSzPts val="1100"/>
              <a:buChar char="○"/>
            </a:pPr>
            <a:r>
              <a:rPr lang="en"/>
              <a:t>Ex. We were hemorrhaging Cash until Round 5, in which we dropped to zero Cash, but then we came back and had the most amount of Cash out of any round after Round 6</a:t>
            </a:r>
            <a:endParaRPr/>
          </a:p>
          <a:p>
            <a:pPr indent="-311150" lvl="0" marL="457200" rtl="0" algn="l">
              <a:spcBef>
                <a:spcPts val="0"/>
              </a:spcBef>
              <a:spcAft>
                <a:spcPts val="0"/>
              </a:spcAft>
              <a:buSzPts val="1300"/>
              <a:buChar char="●"/>
            </a:pPr>
            <a:r>
              <a:rPr lang="en"/>
              <a:t>The one thing we agreed we’d do differently was correct the amount of capacity, as we had more production than capacity out of any of the teams</a:t>
            </a:r>
            <a:endParaRPr/>
          </a:p>
        </p:txBody>
      </p:sp>
      <p:pic>
        <p:nvPicPr>
          <p:cNvPr descr="Image result for lesson learned" id="163" name="Google Shape;163;p18"/>
          <p:cNvPicPr preferRelativeResize="0"/>
          <p:nvPr/>
        </p:nvPicPr>
        <p:blipFill>
          <a:blip r:embed="rId3">
            <a:alphaModFix/>
          </a:blip>
          <a:stretch>
            <a:fillRect/>
          </a:stretch>
        </p:blipFill>
        <p:spPr>
          <a:xfrm>
            <a:off x="4727100" y="1719000"/>
            <a:ext cx="3810050" cy="2535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19"/>
          <p:cNvPicPr preferRelativeResize="0"/>
          <p:nvPr/>
        </p:nvPicPr>
        <p:blipFill>
          <a:blip r:embed="rId3">
            <a:alphaModFix/>
          </a:blip>
          <a:stretch>
            <a:fillRect/>
          </a:stretch>
        </p:blipFill>
        <p:spPr>
          <a:xfrm>
            <a:off x="76200" y="531925"/>
            <a:ext cx="8991600" cy="4079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Dynamics</a:t>
            </a:r>
            <a:endParaRPr/>
          </a:p>
        </p:txBody>
      </p:sp>
      <p:sp>
        <p:nvSpPr>
          <p:cNvPr id="174" name="Google Shape;174;p20"/>
          <p:cNvSpPr txBox="1"/>
          <p:nvPr>
            <p:ph idx="1" type="body"/>
          </p:nvPr>
        </p:nvSpPr>
        <p:spPr>
          <a:xfrm>
            <a:off x="819150" y="1771388"/>
            <a:ext cx="3709200" cy="2119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No storming phase because we all had the same mindset going into this project</a:t>
            </a:r>
            <a:endParaRPr/>
          </a:p>
          <a:p>
            <a:pPr indent="-311150" lvl="0" marL="457200" rtl="0" algn="l">
              <a:spcBef>
                <a:spcPts val="0"/>
              </a:spcBef>
              <a:spcAft>
                <a:spcPts val="0"/>
              </a:spcAft>
              <a:buSzPts val="1300"/>
              <a:buChar char="●"/>
            </a:pPr>
            <a:r>
              <a:rPr lang="en"/>
              <a:t>Made decisions by talking about the different options and were open to different ideas</a:t>
            </a:r>
            <a:endParaRPr/>
          </a:p>
          <a:p>
            <a:pPr indent="-311150" lvl="0" marL="457200" rtl="0" algn="l">
              <a:spcBef>
                <a:spcPts val="0"/>
              </a:spcBef>
              <a:spcAft>
                <a:spcPts val="0"/>
              </a:spcAft>
              <a:buSzPts val="1300"/>
              <a:buChar char="●"/>
            </a:pPr>
            <a:r>
              <a:rPr lang="en"/>
              <a:t>Decided to go high-tech at the very beginning and stuck with it</a:t>
            </a:r>
            <a:endParaRPr/>
          </a:p>
          <a:p>
            <a:pPr indent="-311150" lvl="0" marL="457200" rtl="0" algn="l">
              <a:spcBef>
                <a:spcPts val="0"/>
              </a:spcBef>
              <a:spcAft>
                <a:spcPts val="0"/>
              </a:spcAft>
              <a:buSzPts val="1300"/>
              <a:buChar char="●"/>
            </a:pPr>
            <a:r>
              <a:rPr lang="en"/>
              <a:t>Didn’t lose sight of the team goals</a:t>
            </a:r>
            <a:endParaRPr/>
          </a:p>
        </p:txBody>
      </p:sp>
      <p:pic>
        <p:nvPicPr>
          <p:cNvPr descr="Image result for disc profile" id="175" name="Google Shape;175;p20"/>
          <p:cNvPicPr preferRelativeResize="0"/>
          <p:nvPr/>
        </p:nvPicPr>
        <p:blipFill>
          <a:blip r:embed="rId3">
            <a:alphaModFix/>
          </a:blip>
          <a:stretch>
            <a:fillRect/>
          </a:stretch>
        </p:blipFill>
        <p:spPr>
          <a:xfrm>
            <a:off x="5021050" y="1088748"/>
            <a:ext cx="3308750" cy="3485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79" name="Shape 179"/>
        <p:cNvGrpSpPr/>
        <p:nvPr/>
      </p:nvGrpSpPr>
      <p:grpSpPr>
        <a:xfrm>
          <a:off x="0" y="0"/>
          <a:ext cx="0" cy="0"/>
          <a:chOff x="0" y="0"/>
          <a:chExt cx="0" cy="0"/>
        </a:xfrm>
      </p:grpSpPr>
      <p:sp>
        <p:nvSpPr>
          <p:cNvPr id="180" name="Google Shape;180;p21"/>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6000"/>
              <a:t>ThankYou !!</a:t>
            </a:r>
            <a:endParaRPr sz="6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